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8" r:id="rId4"/>
    <p:sldId id="258" r:id="rId5"/>
    <p:sldId id="259" r:id="rId6"/>
    <p:sldId id="260" r:id="rId7"/>
    <p:sldId id="266" r:id="rId8"/>
    <p:sldId id="269" r:id="rId9"/>
    <p:sldId id="270" r:id="rId10"/>
    <p:sldId id="261" r:id="rId11"/>
    <p:sldId id="262" r:id="rId12"/>
    <p:sldId id="263" r:id="rId13"/>
    <p:sldId id="264" r:id="rId14"/>
    <p:sldId id="265" r:id="rId15"/>
  </p:sldIdLst>
  <p:sldSz cx="14630400" cy="8229600"/>
  <p:notesSz cx="8229600" cy="14630400"/>
  <p:embeddedFontLst>
    <p:embeddedFont>
      <p:font typeface="Arimo" panose="020B0604020202020204" charset="0"/>
      <p:regular r:id="rId17"/>
    </p:embeddedFont>
    <p:embeddedFont>
      <p:font typeface="Cambria" panose="02040503050406030204" pitchFamily="18" charset="0"/>
      <p:regular r:id="rId18"/>
      <p:bold r:id="rId19"/>
      <p:italic r:id="rId20"/>
      <p:boldItalic r:id="rId21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A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9FB539-58FE-4552-8061-E8582A17769B}" v="12" dt="2025-06-26T06:54:17.6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22-NTU-CS-1350" userId="55cb5c8d-98b6-4729-a185-9ac12cb246d7" providerId="ADAL" clId="{429FB539-58FE-4552-8061-E8582A17769B}"/>
    <pc:docChg chg="undo custSel addSld delSld modSld sldOrd">
      <pc:chgData name="22-NTU-CS-1350" userId="55cb5c8d-98b6-4729-a185-9ac12cb246d7" providerId="ADAL" clId="{429FB539-58FE-4552-8061-E8582A17769B}" dt="2025-06-26T06:55:52.430" v="253" actId="20577"/>
      <pc:docMkLst>
        <pc:docMk/>
      </pc:docMkLst>
      <pc:sldChg chg="delSp modSp mod">
        <pc:chgData name="22-NTU-CS-1350" userId="55cb5c8d-98b6-4729-a185-9ac12cb246d7" providerId="ADAL" clId="{429FB539-58FE-4552-8061-E8582A17769B}" dt="2025-06-26T06:32:19.521" v="150" actId="478"/>
        <pc:sldMkLst>
          <pc:docMk/>
          <pc:sldMk cId="0" sldId="257"/>
        </pc:sldMkLst>
        <pc:spChg chg="mod">
          <ac:chgData name="22-NTU-CS-1350" userId="55cb5c8d-98b6-4729-a185-9ac12cb246d7" providerId="ADAL" clId="{429FB539-58FE-4552-8061-E8582A17769B}" dt="2025-06-26T06:30:08.433" v="24" actId="20577"/>
          <ac:spMkLst>
            <pc:docMk/>
            <pc:sldMk cId="0" sldId="257"/>
            <ac:spMk id="2" creationId="{00000000-0000-0000-0000-000000000000}"/>
          </ac:spMkLst>
        </pc:spChg>
        <pc:spChg chg="mod">
          <ac:chgData name="22-NTU-CS-1350" userId="55cb5c8d-98b6-4729-a185-9ac12cb246d7" providerId="ADAL" clId="{429FB539-58FE-4552-8061-E8582A17769B}" dt="2025-06-26T06:30:21.110" v="49" actId="20577"/>
          <ac:spMkLst>
            <pc:docMk/>
            <pc:sldMk cId="0" sldId="257"/>
            <ac:spMk id="3" creationId="{00000000-0000-0000-0000-000000000000}"/>
          </ac:spMkLst>
        </pc:spChg>
        <pc:spChg chg="mod">
          <ac:chgData name="22-NTU-CS-1350" userId="55cb5c8d-98b6-4729-a185-9ac12cb246d7" providerId="ADAL" clId="{429FB539-58FE-4552-8061-E8582A17769B}" dt="2025-06-26T06:31:44.176" v="133" actId="20577"/>
          <ac:spMkLst>
            <pc:docMk/>
            <pc:sldMk cId="0" sldId="257"/>
            <ac:spMk id="4" creationId="{00000000-0000-0000-0000-000000000000}"/>
          </ac:spMkLst>
        </pc:spChg>
        <pc:spChg chg="del">
          <ac:chgData name="22-NTU-CS-1350" userId="55cb5c8d-98b6-4729-a185-9ac12cb246d7" providerId="ADAL" clId="{429FB539-58FE-4552-8061-E8582A17769B}" dt="2025-06-26T06:32:04.208" v="148" actId="478"/>
          <ac:spMkLst>
            <pc:docMk/>
            <pc:sldMk cId="0" sldId="257"/>
            <ac:spMk id="5" creationId="{00000000-0000-0000-0000-000000000000}"/>
          </ac:spMkLst>
        </pc:spChg>
        <pc:spChg chg="mod">
          <ac:chgData name="22-NTU-CS-1350" userId="55cb5c8d-98b6-4729-a185-9ac12cb246d7" providerId="ADAL" clId="{429FB539-58FE-4552-8061-E8582A17769B}" dt="2025-06-26T06:30:32.354" v="67" actId="20577"/>
          <ac:spMkLst>
            <pc:docMk/>
            <pc:sldMk cId="0" sldId="257"/>
            <ac:spMk id="6" creationId="{00000000-0000-0000-0000-000000000000}"/>
          </ac:spMkLst>
        </pc:spChg>
        <pc:spChg chg="mod">
          <ac:chgData name="22-NTU-CS-1350" userId="55cb5c8d-98b6-4729-a185-9ac12cb246d7" providerId="ADAL" clId="{429FB539-58FE-4552-8061-E8582A17769B}" dt="2025-06-26T06:31:37.954" v="127" actId="20577"/>
          <ac:spMkLst>
            <pc:docMk/>
            <pc:sldMk cId="0" sldId="257"/>
            <ac:spMk id="7" creationId="{00000000-0000-0000-0000-000000000000}"/>
          </ac:spMkLst>
        </pc:spChg>
        <pc:spChg chg="del">
          <ac:chgData name="22-NTU-CS-1350" userId="55cb5c8d-98b6-4729-a185-9ac12cb246d7" providerId="ADAL" clId="{429FB539-58FE-4552-8061-E8582A17769B}" dt="2025-06-26T06:32:12.589" v="149" actId="478"/>
          <ac:spMkLst>
            <pc:docMk/>
            <pc:sldMk cId="0" sldId="257"/>
            <ac:spMk id="8" creationId="{00000000-0000-0000-0000-000000000000}"/>
          </ac:spMkLst>
        </pc:spChg>
        <pc:spChg chg="mod">
          <ac:chgData name="22-NTU-CS-1350" userId="55cb5c8d-98b6-4729-a185-9ac12cb246d7" providerId="ADAL" clId="{429FB539-58FE-4552-8061-E8582A17769B}" dt="2025-06-26T06:30:52.480" v="91" actId="20577"/>
          <ac:spMkLst>
            <pc:docMk/>
            <pc:sldMk cId="0" sldId="257"/>
            <ac:spMk id="9" creationId="{00000000-0000-0000-0000-000000000000}"/>
          </ac:spMkLst>
        </pc:spChg>
        <pc:spChg chg="mod">
          <ac:chgData name="22-NTU-CS-1350" userId="55cb5c8d-98b6-4729-a185-9ac12cb246d7" providerId="ADAL" clId="{429FB539-58FE-4552-8061-E8582A17769B}" dt="2025-06-26T06:31:59.309" v="147" actId="20577"/>
          <ac:spMkLst>
            <pc:docMk/>
            <pc:sldMk cId="0" sldId="257"/>
            <ac:spMk id="10" creationId="{00000000-0000-0000-0000-000000000000}"/>
          </ac:spMkLst>
        </pc:spChg>
        <pc:spChg chg="del">
          <ac:chgData name="22-NTU-CS-1350" userId="55cb5c8d-98b6-4729-a185-9ac12cb246d7" providerId="ADAL" clId="{429FB539-58FE-4552-8061-E8582A17769B}" dt="2025-06-26T06:32:19.521" v="150" actId="478"/>
          <ac:spMkLst>
            <pc:docMk/>
            <pc:sldMk cId="0" sldId="257"/>
            <ac:spMk id="11" creationId="{00000000-0000-0000-0000-000000000000}"/>
          </ac:spMkLst>
        </pc:spChg>
      </pc:sldChg>
      <pc:sldChg chg="addSp modSp mod">
        <pc:chgData name="22-NTU-CS-1350" userId="55cb5c8d-98b6-4729-a185-9ac12cb246d7" providerId="ADAL" clId="{429FB539-58FE-4552-8061-E8582A17769B}" dt="2025-06-26T06:52:12.033" v="214" actId="1076"/>
        <pc:sldMkLst>
          <pc:docMk/>
          <pc:sldMk cId="2913109692" sldId="266"/>
        </pc:sldMkLst>
        <pc:spChg chg="mod">
          <ac:chgData name="22-NTU-CS-1350" userId="55cb5c8d-98b6-4729-a185-9ac12cb246d7" providerId="ADAL" clId="{429FB539-58FE-4552-8061-E8582A17769B}" dt="2025-06-26T06:50:11.573" v="163" actId="108"/>
          <ac:spMkLst>
            <pc:docMk/>
            <pc:sldMk cId="2913109692" sldId="266"/>
            <ac:spMk id="2" creationId="{B8CCECC6-FCFD-12A5-4755-8590AC4D574C}"/>
          </ac:spMkLst>
        </pc:spChg>
        <pc:spChg chg="add mod">
          <ac:chgData name="22-NTU-CS-1350" userId="55cb5c8d-98b6-4729-a185-9ac12cb246d7" providerId="ADAL" clId="{429FB539-58FE-4552-8061-E8582A17769B}" dt="2025-06-26T06:33:06.133" v="152"/>
          <ac:spMkLst>
            <pc:docMk/>
            <pc:sldMk cId="2913109692" sldId="266"/>
            <ac:spMk id="3" creationId="{BE9A6288-D061-1ADC-D9A6-9B7CD31AD389}"/>
          </ac:spMkLst>
        </pc:spChg>
        <pc:picChg chg="mod">
          <ac:chgData name="22-NTU-CS-1350" userId="55cb5c8d-98b6-4729-a185-9ac12cb246d7" providerId="ADAL" clId="{429FB539-58FE-4552-8061-E8582A17769B}" dt="2025-06-26T06:52:12.033" v="214" actId="1076"/>
          <ac:picMkLst>
            <pc:docMk/>
            <pc:sldMk cId="2913109692" sldId="266"/>
            <ac:picMk id="4" creationId="{42224EC4-46E4-4751-AEEC-6951BB5DED98}"/>
          </ac:picMkLst>
        </pc:picChg>
      </pc:sldChg>
      <pc:sldChg chg="del">
        <pc:chgData name="22-NTU-CS-1350" userId="55cb5c8d-98b6-4729-a185-9ac12cb246d7" providerId="ADAL" clId="{429FB539-58FE-4552-8061-E8582A17769B}" dt="2025-06-26T06:32:26.963" v="151" actId="2696"/>
        <pc:sldMkLst>
          <pc:docMk/>
          <pc:sldMk cId="3858077947" sldId="267"/>
        </pc:sldMkLst>
      </pc:sldChg>
      <pc:sldChg chg="add">
        <pc:chgData name="22-NTU-CS-1350" userId="55cb5c8d-98b6-4729-a185-9ac12cb246d7" providerId="ADAL" clId="{429FB539-58FE-4552-8061-E8582A17769B}" dt="2025-06-26T06:29:48.077" v="0" actId="2890"/>
        <pc:sldMkLst>
          <pc:docMk/>
          <pc:sldMk cId="50118380" sldId="268"/>
        </pc:sldMkLst>
      </pc:sldChg>
      <pc:sldChg chg="addSp modSp new mod">
        <pc:chgData name="22-NTU-CS-1350" userId="55cb5c8d-98b6-4729-a185-9ac12cb246d7" providerId="ADAL" clId="{429FB539-58FE-4552-8061-E8582A17769B}" dt="2025-06-26T06:53:01.067" v="220" actId="403"/>
        <pc:sldMkLst>
          <pc:docMk/>
          <pc:sldMk cId="2176336421" sldId="269"/>
        </pc:sldMkLst>
        <pc:spChg chg="add mod">
          <ac:chgData name="22-NTU-CS-1350" userId="55cb5c8d-98b6-4729-a185-9ac12cb246d7" providerId="ADAL" clId="{429FB539-58FE-4552-8061-E8582A17769B}" dt="2025-06-26T06:51:28.650" v="207" actId="404"/>
          <ac:spMkLst>
            <pc:docMk/>
            <pc:sldMk cId="2176336421" sldId="269"/>
            <ac:spMk id="3" creationId="{6A481945-03A7-9B61-FD2F-57209151BB10}"/>
          </ac:spMkLst>
        </pc:spChg>
        <pc:spChg chg="add mod">
          <ac:chgData name="22-NTU-CS-1350" userId="55cb5c8d-98b6-4729-a185-9ac12cb246d7" providerId="ADAL" clId="{429FB539-58FE-4552-8061-E8582A17769B}" dt="2025-06-26T06:52:16.159" v="215"/>
          <ac:spMkLst>
            <pc:docMk/>
            <pc:sldMk cId="2176336421" sldId="269"/>
            <ac:spMk id="4" creationId="{B2E89826-A8C5-11C9-1B22-25D1079C4F56}"/>
          </ac:spMkLst>
        </pc:spChg>
        <pc:graphicFrameChg chg="add mod modGraphic">
          <ac:chgData name="22-NTU-CS-1350" userId="55cb5c8d-98b6-4729-a185-9ac12cb246d7" providerId="ADAL" clId="{429FB539-58FE-4552-8061-E8582A17769B}" dt="2025-06-26T06:53:01.067" v="220" actId="403"/>
          <ac:graphicFrameMkLst>
            <pc:docMk/>
            <pc:sldMk cId="2176336421" sldId="269"/>
            <ac:graphicFrameMk id="2" creationId="{585E85B1-50FE-52CC-AE3F-A4E7E2FFB3CB}"/>
          </ac:graphicFrameMkLst>
        </pc:graphicFrameChg>
      </pc:sldChg>
      <pc:sldChg chg="addSp delSp modSp add mod ord">
        <pc:chgData name="22-NTU-CS-1350" userId="55cb5c8d-98b6-4729-a185-9ac12cb246d7" providerId="ADAL" clId="{429FB539-58FE-4552-8061-E8582A17769B}" dt="2025-06-26T06:55:52.430" v="253" actId="20577"/>
        <pc:sldMkLst>
          <pc:docMk/>
          <pc:sldMk cId="529743454" sldId="270"/>
        </pc:sldMkLst>
        <pc:spChg chg="mod">
          <ac:chgData name="22-NTU-CS-1350" userId="55cb5c8d-98b6-4729-a185-9ac12cb246d7" providerId="ADAL" clId="{429FB539-58FE-4552-8061-E8582A17769B}" dt="2025-06-26T06:55:52.430" v="253" actId="20577"/>
          <ac:spMkLst>
            <pc:docMk/>
            <pc:sldMk cId="529743454" sldId="270"/>
            <ac:spMk id="2" creationId="{A09B3731-4C02-6816-9A36-D3FD47BAEF42}"/>
          </ac:spMkLst>
        </pc:spChg>
        <pc:picChg chg="del">
          <ac:chgData name="22-NTU-CS-1350" userId="55cb5c8d-98b6-4729-a185-9ac12cb246d7" providerId="ADAL" clId="{429FB539-58FE-4552-8061-E8582A17769B}" dt="2025-06-26T06:54:16.704" v="235" actId="478"/>
          <ac:picMkLst>
            <pc:docMk/>
            <pc:sldMk cId="529743454" sldId="270"/>
            <ac:picMk id="4" creationId="{CF6BC148-1B51-BFD2-2928-808852DF776F}"/>
          </ac:picMkLst>
        </pc:picChg>
        <pc:picChg chg="add mod">
          <ac:chgData name="22-NTU-CS-1350" userId="55cb5c8d-98b6-4729-a185-9ac12cb246d7" providerId="ADAL" clId="{429FB539-58FE-4552-8061-E8582A17769B}" dt="2025-06-26T06:55:13.155" v="246" actId="1076"/>
          <ac:picMkLst>
            <pc:docMk/>
            <pc:sldMk cId="529743454" sldId="270"/>
            <ac:picMk id="5" creationId="{D3003965-C143-85B8-4E9C-8237FE648E8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6197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54C3A-1B4A-EB39-B56B-B37811E24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A7847D-7B82-6CFC-5E70-25D5FCC61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B7635D-3C64-E650-6489-43E94A55E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2D3DB-B4ED-B2B7-3981-FC9F0AB6E4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4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904647" y="-548640"/>
            <a:ext cx="7177885" cy="91762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6958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Sense AI – SenseFit: Your Health, At a Glance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13658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Affordable wearable wristband for continuous health monitoring.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78881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Ideal for fitness enthusiasts, busy urbanites, and elderly care.</a:t>
            </a:r>
            <a:endParaRPr lang="en-US" sz="18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C4F014-6D84-0459-AD65-BDB2AB63C4D7}"/>
              </a:ext>
            </a:extLst>
          </p:cNvPr>
          <p:cNvSpPr/>
          <p:nvPr/>
        </p:nvSpPr>
        <p:spPr>
          <a:xfrm>
            <a:off x="12694022" y="7671972"/>
            <a:ext cx="1818043" cy="471567"/>
          </a:xfrm>
          <a:prstGeom prst="rect">
            <a:avLst/>
          </a:prstGeom>
          <a:solidFill>
            <a:srgbClr val="0C0A33"/>
          </a:solidFill>
          <a:ln>
            <a:solidFill>
              <a:srgbClr val="0C0A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7297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Business Model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035969"/>
            <a:ext cx="1196816" cy="17402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2752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Device Sales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2770823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One-time purchase at PKR 3,000; bulk pricing for hospitals.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776186"/>
            <a:ext cx="1196816" cy="17402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015502"/>
            <a:ext cx="359914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Freemium Subscription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4511040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Basic dashboard free; PKR 200/month for premium analytics.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516404"/>
            <a:ext cx="1196816" cy="17402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57557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B2B Partnerships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6251258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Licensing to healthcare providers, gyms, and telehealth firms.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09738"/>
            <a:ext cx="609909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Market Opportunity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2206585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Pakistan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928"/>
            <a:ext cx="41850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87M internet users, $5.2B e-commerce in 2023; rising health awareness.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0302" y="4406979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846" y="4537829"/>
            <a:ext cx="269200" cy="3365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7853" y="30787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Global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7853" y="3574256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$91.2B wearable medical market in 2024; 18% growth projected.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888724" y="2895124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268" y="3025973"/>
            <a:ext cx="269200" cy="33659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7853" y="50719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Trends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87853" y="5567482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Chronic disease rise, preventive health, telemedicine growth.</a:t>
            </a:r>
            <a:endParaRPr lang="en-US" sz="18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7888724" y="5918716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3268" y="6049566"/>
            <a:ext cx="269200" cy="3365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F955C3C-5F6E-C37B-EE17-3CB8AA95D5BB}"/>
              </a:ext>
            </a:extLst>
          </p:cNvPr>
          <p:cNvSpPr/>
          <p:nvPr/>
        </p:nvSpPr>
        <p:spPr>
          <a:xfrm>
            <a:off x="12694022" y="7671972"/>
            <a:ext cx="1818043" cy="471567"/>
          </a:xfrm>
          <a:prstGeom prst="rect">
            <a:avLst/>
          </a:prstGeom>
          <a:solidFill>
            <a:srgbClr val="0C0A33"/>
          </a:solidFill>
          <a:ln>
            <a:solidFill>
              <a:srgbClr val="0C0A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21046" b="37306"/>
          <a:stretch/>
        </p:blipFill>
        <p:spPr>
          <a:xfrm>
            <a:off x="0" y="2083929"/>
            <a:ext cx="5486400" cy="34274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08559"/>
            <a:ext cx="745688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Competitive Landscape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87154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5" name="Text 2"/>
          <p:cNvSpPr/>
          <p:nvPr/>
        </p:nvSpPr>
        <p:spPr>
          <a:xfrm>
            <a:off x="7101959" y="2953822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Global Brands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449360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Apple, Samsung, Fitbit costly; lack low-price all-in-one sensors.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208062" y="287154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8" name="Text 5"/>
          <p:cNvSpPr/>
          <p:nvPr/>
        </p:nvSpPr>
        <p:spPr>
          <a:xfrm>
            <a:off x="10985897" y="2953822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Local Solutions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85897" y="3449360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Generic smart bands clone fitness features; no caregiver focus.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07718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1" name="Text 8"/>
          <p:cNvSpPr/>
          <p:nvPr/>
        </p:nvSpPr>
        <p:spPr>
          <a:xfrm>
            <a:off x="7101959" y="5159454"/>
            <a:ext cx="36573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SenseFit Differentiators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5654993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Affordable, caregiver-centric, web dashboard, localized insights.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97FFA0-EBEE-EEB7-63AF-D9CF5056D264}"/>
              </a:ext>
            </a:extLst>
          </p:cNvPr>
          <p:cNvSpPr/>
          <p:nvPr/>
        </p:nvSpPr>
        <p:spPr>
          <a:xfrm>
            <a:off x="12694022" y="7671972"/>
            <a:ext cx="1818043" cy="471567"/>
          </a:xfrm>
          <a:prstGeom prst="rect">
            <a:avLst/>
          </a:prstGeom>
          <a:solidFill>
            <a:srgbClr val="0C0A33"/>
          </a:solidFill>
          <a:ln>
            <a:solidFill>
              <a:srgbClr val="0C0A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72954"/>
            <a:ext cx="71843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Go-To-Market Strategy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1835944"/>
            <a:ext cx="179427" cy="1261586"/>
          </a:xfrm>
          <a:prstGeom prst="roundRect">
            <a:avLst>
              <a:gd name="adj" fmla="val 20012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5" name="Text 2"/>
          <p:cNvSpPr/>
          <p:nvPr/>
        </p:nvSpPr>
        <p:spPr>
          <a:xfrm>
            <a:off x="1376124" y="18359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Launch Timeline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76124" y="2331482"/>
            <a:ext cx="69301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Full launch in Q1 2026 after prototype refinement and beta testing.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196697" y="3336846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8" name="Text 5"/>
          <p:cNvSpPr/>
          <p:nvPr/>
        </p:nvSpPr>
        <p:spPr>
          <a:xfrm>
            <a:off x="1735098" y="33368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Manufacturing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35098" y="3832384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Components made in China; assembly and QC in Pakistan.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555790" y="4454723"/>
            <a:ext cx="179427" cy="1261586"/>
          </a:xfrm>
          <a:prstGeom prst="roundRect">
            <a:avLst>
              <a:gd name="adj" fmla="val 20012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1" name="Text 8"/>
          <p:cNvSpPr/>
          <p:nvPr/>
        </p:nvSpPr>
        <p:spPr>
          <a:xfrm>
            <a:off x="2094190" y="44547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Sales Channels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094190" y="4950262"/>
            <a:ext cx="62120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E-commerce, pop-up events, hospitals, and medical distributors.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914882" y="5955625"/>
            <a:ext cx="179427" cy="1261586"/>
          </a:xfrm>
          <a:prstGeom prst="roundRect">
            <a:avLst>
              <a:gd name="adj" fmla="val 20012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4" name="Text 11"/>
          <p:cNvSpPr/>
          <p:nvPr/>
        </p:nvSpPr>
        <p:spPr>
          <a:xfrm>
            <a:off x="2453283" y="59556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Marketing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453283" y="6451163"/>
            <a:ext cx="585299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Target youth, families, caregivers via social media and NGOs.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78035"/>
            <a:ext cx="830901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Financial Projections &amp; Ask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80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Sales &amp; Revenue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27160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Year 1: 5,000 units; Year 3: 30,000 units; revenue grows to PKR 90M+.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25303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Subscription adds steady recurring income.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680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Funding Needs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27160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Seeking R&amp;D investment, product design support, and pilot partnerships.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525303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Focus on clinical validation and early production.</a:t>
            </a:r>
            <a:endParaRPr lang="en-US" sz="18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D94136-4B92-0E4D-9A1C-966808009DBE}"/>
              </a:ext>
            </a:extLst>
          </p:cNvPr>
          <p:cNvSpPr/>
          <p:nvPr/>
        </p:nvSpPr>
        <p:spPr>
          <a:xfrm>
            <a:off x="12694022" y="7682730"/>
            <a:ext cx="1818043" cy="471567"/>
          </a:xfrm>
          <a:prstGeom prst="rect">
            <a:avLst/>
          </a:prstGeom>
          <a:solidFill>
            <a:srgbClr val="0C0A33"/>
          </a:solidFill>
          <a:ln>
            <a:solidFill>
              <a:srgbClr val="0C0A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95011"/>
            <a:ext cx="609969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Group Members: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973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Muhammad Hassaan Raza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888581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22-NTU-CS-1362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357813" y="3297317"/>
            <a:ext cx="36627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Kanza Kashaf</a:t>
            </a:r>
          </a:p>
        </p:txBody>
      </p:sp>
      <p:sp>
        <p:nvSpPr>
          <p:cNvPr id="7" name="Text 5"/>
          <p:cNvSpPr/>
          <p:nvPr/>
        </p:nvSpPr>
        <p:spPr>
          <a:xfrm>
            <a:off x="5357813" y="3888581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22-NTU-CS-1350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9877901" y="3297317"/>
            <a:ext cx="36787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Muhammad Faaiza Imtiaz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7901" y="3888581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22-NTU-CS-1360</a:t>
            </a:r>
            <a:endParaRPr lang="en-US" sz="18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7638EE-E0C0-63A5-D4DF-EAAB969ADAB0}"/>
              </a:ext>
            </a:extLst>
          </p:cNvPr>
          <p:cNvSpPr/>
          <p:nvPr/>
        </p:nvSpPr>
        <p:spPr>
          <a:xfrm>
            <a:off x="12694022" y="7671972"/>
            <a:ext cx="1818043" cy="471567"/>
          </a:xfrm>
          <a:prstGeom prst="rect">
            <a:avLst/>
          </a:prstGeom>
          <a:solidFill>
            <a:srgbClr val="0C0A33"/>
          </a:solidFill>
          <a:ln>
            <a:solidFill>
              <a:srgbClr val="0C0A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7D06F-31F6-B426-F9D8-468EEE340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DDF8FF1-14A8-7FF1-59A2-1FD94EC17892}"/>
              </a:ext>
            </a:extLst>
          </p:cNvPr>
          <p:cNvSpPr/>
          <p:nvPr/>
        </p:nvSpPr>
        <p:spPr>
          <a:xfrm>
            <a:off x="837724" y="1995011"/>
            <a:ext cx="609969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EF3227A-73B7-CE94-F744-EE37EEA22651}"/>
              </a:ext>
            </a:extLst>
          </p:cNvPr>
          <p:cNvSpPr/>
          <p:nvPr/>
        </p:nvSpPr>
        <p:spPr>
          <a:xfrm>
            <a:off x="837724" y="32973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High Cost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2FD8C61-3619-2C24-3DA0-CC5F9DA42236}"/>
              </a:ext>
            </a:extLst>
          </p:cNvPr>
          <p:cNvSpPr/>
          <p:nvPr/>
        </p:nvSpPr>
        <p:spPr>
          <a:xfrm>
            <a:off x="837724" y="3888581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Popular devices cost thousands of rupees; SenseFit priced at PKR 3,000.</a:t>
            </a:r>
            <a:endParaRPr lang="en-US" sz="18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256A14FE-07F5-7065-2FF6-6BC984386471}"/>
              </a:ext>
            </a:extLst>
          </p:cNvPr>
          <p:cNvSpPr/>
          <p:nvPr/>
        </p:nvSpPr>
        <p:spPr>
          <a:xfrm>
            <a:off x="837724" y="5253038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Low- and middle-income users lack affordable options.</a:t>
            </a:r>
            <a:endParaRPr lang="en-US" sz="18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82B4CBFF-3852-006C-B9B5-6159A7C55A2E}"/>
              </a:ext>
            </a:extLst>
          </p:cNvPr>
          <p:cNvSpPr/>
          <p:nvPr/>
        </p:nvSpPr>
        <p:spPr>
          <a:xfrm>
            <a:off x="5357813" y="3297317"/>
            <a:ext cx="36627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Fragmented Monitoring</a:t>
            </a:r>
            <a:endParaRPr lang="en-US" sz="22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2C5976F4-20E8-741B-AA5B-14D376C4C0FB}"/>
              </a:ext>
            </a:extLst>
          </p:cNvPr>
          <p:cNvSpPr/>
          <p:nvPr/>
        </p:nvSpPr>
        <p:spPr>
          <a:xfrm>
            <a:off x="5357813" y="3888581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Multiple gadgets needed for vitals; no unified low-cost device.</a:t>
            </a:r>
            <a:endParaRPr lang="en-US" sz="18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0748E248-D53A-B080-1E80-EE795E92B526}"/>
              </a:ext>
            </a:extLst>
          </p:cNvPr>
          <p:cNvSpPr/>
          <p:nvPr/>
        </p:nvSpPr>
        <p:spPr>
          <a:xfrm>
            <a:off x="5357813" y="4870013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Hard to get a complete health picture.</a:t>
            </a:r>
            <a:endParaRPr lang="en-US" sz="185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36C16010-A855-7F26-646B-49B821330973}"/>
              </a:ext>
            </a:extLst>
          </p:cNvPr>
          <p:cNvSpPr/>
          <p:nvPr/>
        </p:nvSpPr>
        <p:spPr>
          <a:xfrm>
            <a:off x="9877901" y="3297317"/>
            <a:ext cx="36787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Elderly Care Challenges</a:t>
            </a:r>
            <a:endParaRPr lang="en-US" sz="22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C11FC6FB-8B08-E1C3-F9F5-2D9F989C7F0E}"/>
              </a:ext>
            </a:extLst>
          </p:cNvPr>
          <p:cNvSpPr/>
          <p:nvPr/>
        </p:nvSpPr>
        <p:spPr>
          <a:xfrm>
            <a:off x="9877901" y="3888581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6% of Pakistanis are over 60; 60% have chronic conditions.</a:t>
            </a:r>
            <a:endParaRPr lang="en-US" sz="185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4F3684F1-B17C-7CA8-F8F5-24F6FA179D00}"/>
              </a:ext>
            </a:extLst>
          </p:cNvPr>
          <p:cNvSpPr/>
          <p:nvPr/>
        </p:nvSpPr>
        <p:spPr>
          <a:xfrm>
            <a:off x="9877901" y="4870013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Caregivers need real-time, low-cost remote monitoring.</a:t>
            </a:r>
            <a:endParaRPr lang="en-US" sz="18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18777-9809-E068-F23B-9CB67F61CB0E}"/>
              </a:ext>
            </a:extLst>
          </p:cNvPr>
          <p:cNvSpPr/>
          <p:nvPr/>
        </p:nvSpPr>
        <p:spPr>
          <a:xfrm>
            <a:off x="12694022" y="7671972"/>
            <a:ext cx="1818043" cy="471567"/>
          </a:xfrm>
          <a:prstGeom prst="rect">
            <a:avLst/>
          </a:prstGeom>
          <a:solidFill>
            <a:srgbClr val="0C0A33"/>
          </a:solidFill>
          <a:ln>
            <a:solidFill>
              <a:srgbClr val="0C0A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50118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0285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SenseFit Solution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0838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5" name="Text 2"/>
          <p:cNvSpPr/>
          <p:nvPr/>
        </p:nvSpPr>
        <p:spPr>
          <a:xfrm>
            <a:off x="1615559" y="2166125"/>
            <a:ext cx="316872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All-in-One Wearable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2661663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Integrates temperature, SpO₂, heart rate, and Accelerometer sensors.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404828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8" name="Text 5"/>
          <p:cNvSpPr/>
          <p:nvPr/>
        </p:nvSpPr>
        <p:spPr>
          <a:xfrm>
            <a:off x="1615559" y="41305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Live Dashboard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15559" y="4626095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Bluetooth sync to web and mobile apps for real-time data.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601271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1" name="Text 8"/>
          <p:cNvSpPr/>
          <p:nvPr/>
        </p:nvSpPr>
        <p:spPr>
          <a:xfrm>
            <a:off x="1615559" y="6094989"/>
            <a:ext cx="319099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Smart Health Modes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6590527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Early Warning, Activity Motivation, and Family Sharing features.</a:t>
            </a:r>
            <a:endParaRPr lang="en-US" sz="18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2D03DB-53CF-9D8E-3547-325EAD233659}"/>
              </a:ext>
            </a:extLst>
          </p:cNvPr>
          <p:cNvSpPr/>
          <p:nvPr/>
        </p:nvSpPr>
        <p:spPr>
          <a:xfrm>
            <a:off x="12694022" y="7671972"/>
            <a:ext cx="1818043" cy="471567"/>
          </a:xfrm>
          <a:prstGeom prst="rect">
            <a:avLst/>
          </a:prstGeom>
          <a:solidFill>
            <a:srgbClr val="0C0A33"/>
          </a:solidFill>
          <a:ln>
            <a:solidFill>
              <a:srgbClr val="0C0A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19" name="Picture 18" descr="A pair of black wrist bands&#10;&#10;AI-generated content may be incorrect.">
            <a:extLst>
              <a:ext uri="{FF2B5EF4-FFF2-40B4-BE49-F238E27FC236}">
                <a16:creationId xmlns:a16="http://schemas.microsoft.com/office/drawing/2014/main" id="{518054C2-7DAC-938C-293F-DDBCBB4A3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922" y="-84586"/>
            <a:ext cx="9350963" cy="83497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7136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Designed for Older Adults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138368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5" name="Text 2"/>
          <p:cNvSpPr/>
          <p:nvPr/>
        </p:nvSpPr>
        <p:spPr>
          <a:xfrm>
            <a:off x="6563439" y="3377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Health Monitoring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873222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Supports independence with continuous vital tracking at home.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138368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8" name="Text 5"/>
          <p:cNvSpPr/>
          <p:nvPr/>
        </p:nvSpPr>
        <p:spPr>
          <a:xfrm>
            <a:off x="10417373" y="3377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Alert System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3873222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Detects fever, hypoxia, irregular heartbeats, and inactivity.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500926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1" name="Text 8"/>
          <p:cNvSpPr/>
          <p:nvPr/>
        </p:nvSpPr>
        <p:spPr>
          <a:xfrm>
            <a:off x="6563439" y="57402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Caregiver Access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623577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Family members receive alerts and weekly health summaries.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EC0E7D-A64F-C611-219A-F9FC43B84933}"/>
              </a:ext>
            </a:extLst>
          </p:cNvPr>
          <p:cNvSpPr/>
          <p:nvPr/>
        </p:nvSpPr>
        <p:spPr>
          <a:xfrm>
            <a:off x="12694022" y="7671972"/>
            <a:ext cx="1818043" cy="471567"/>
          </a:xfrm>
          <a:prstGeom prst="rect">
            <a:avLst/>
          </a:prstGeom>
          <a:solidFill>
            <a:srgbClr val="0C0A33"/>
          </a:solidFill>
          <a:ln>
            <a:solidFill>
              <a:srgbClr val="0C0A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78035"/>
            <a:ext cx="936438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Product Overview &amp; Hardware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80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Prototype Status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27160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Working fabric wristband with integrated sensors and ESP32-C3.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25303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Not yet waterproof; worn loosely.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680341"/>
            <a:ext cx="335030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Planned Refinements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27160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Splashproof casing, detachable module, improved strap design.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525303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Firmware updates and secure data transmission enabled.</a:t>
            </a:r>
            <a:endParaRPr lang="en-US" sz="18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90078A-CED5-E04A-A1F4-ECC8BB87940E}"/>
              </a:ext>
            </a:extLst>
          </p:cNvPr>
          <p:cNvSpPr/>
          <p:nvPr/>
        </p:nvSpPr>
        <p:spPr>
          <a:xfrm>
            <a:off x="12694022" y="7671972"/>
            <a:ext cx="1818043" cy="471567"/>
          </a:xfrm>
          <a:prstGeom prst="rect">
            <a:avLst/>
          </a:prstGeom>
          <a:solidFill>
            <a:srgbClr val="0C0A33"/>
          </a:solidFill>
          <a:ln>
            <a:solidFill>
              <a:srgbClr val="0C0A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CCECC6-FCFD-12A5-4755-8590AC4D574C}"/>
              </a:ext>
            </a:extLst>
          </p:cNvPr>
          <p:cNvSpPr txBox="1"/>
          <p:nvPr/>
        </p:nvSpPr>
        <p:spPr>
          <a:xfrm>
            <a:off x="5215689" y="517351"/>
            <a:ext cx="41990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</a:rPr>
              <a:t>Circuit Diagram</a:t>
            </a:r>
            <a:endParaRPr lang="en-PK" sz="4400" b="1" dirty="0">
              <a:solidFill>
                <a:srgbClr val="FFFFFF"/>
              </a:solidFill>
              <a:latin typeface="Syne Bold" pitchFamily="34" charset="0"/>
              <a:ea typeface="Syne Bold" pitchFamily="34" charset="-122"/>
            </a:endParaRPr>
          </a:p>
        </p:txBody>
      </p:sp>
      <p:pic>
        <p:nvPicPr>
          <p:cNvPr id="4" name="Picture 3" descr="A diagram of a circuit board&#10;&#10;AI-generated content may be incorrect.">
            <a:extLst>
              <a:ext uri="{FF2B5EF4-FFF2-40B4-BE49-F238E27FC236}">
                <a16:creationId xmlns:a16="http://schemas.microsoft.com/office/drawing/2014/main" id="{42224EC4-46E4-4751-AEEC-6951BB5DE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555" y="2004051"/>
            <a:ext cx="10450992" cy="56679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E9A6288-D061-1ADC-D9A6-9B7CD31AD389}"/>
              </a:ext>
            </a:extLst>
          </p:cNvPr>
          <p:cNvSpPr/>
          <p:nvPr/>
        </p:nvSpPr>
        <p:spPr>
          <a:xfrm>
            <a:off x="12694022" y="7671972"/>
            <a:ext cx="1818043" cy="471567"/>
          </a:xfrm>
          <a:prstGeom prst="rect">
            <a:avLst/>
          </a:prstGeom>
          <a:solidFill>
            <a:srgbClr val="0C0A33"/>
          </a:solidFill>
          <a:ln>
            <a:solidFill>
              <a:srgbClr val="0C0A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13109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5E85B1-50FE-52CC-AE3F-A4E7E2FFB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024608"/>
              </p:ext>
            </p:extLst>
          </p:nvPr>
        </p:nvGraphicFramePr>
        <p:xfrm>
          <a:off x="1006476" y="2362078"/>
          <a:ext cx="12617448" cy="50499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54362">
                  <a:extLst>
                    <a:ext uri="{9D8B030D-6E8A-4147-A177-3AD203B41FA5}">
                      <a16:colId xmlns:a16="http://schemas.microsoft.com/office/drawing/2014/main" val="3337615465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1593071235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491314070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300648606"/>
                    </a:ext>
                  </a:extLst>
                </a:gridCol>
              </a:tblGrid>
              <a:tr h="8416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cap="all" dirty="0">
                          <a:effectLst/>
                        </a:rPr>
                        <a:t>Component</a:t>
                      </a:r>
                      <a:endParaRPr lang="en-PK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cap="all">
                          <a:effectLst/>
                        </a:rPr>
                        <a:t>Model</a:t>
                      </a:r>
                      <a:endParaRPr lang="en-PK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cap="all" dirty="0">
                          <a:effectLst/>
                        </a:rPr>
                        <a:t>Purpose</a:t>
                      </a:r>
                      <a:endParaRPr lang="en-PK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cap="all">
                          <a:effectLst/>
                        </a:rPr>
                        <a:t>Library Used</a:t>
                      </a:r>
                      <a:endParaRPr lang="en-PK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8342480"/>
                  </a:ext>
                </a:extLst>
              </a:tr>
              <a:tr h="8416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cap="all">
                          <a:effectLst/>
                        </a:rPr>
                        <a:t>MCU</a:t>
                      </a:r>
                      <a:endParaRPr lang="en-PK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ESP32-C3</a:t>
                      </a:r>
                      <a:endParaRPr lang="en-PK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Wi-Fi/BLE, GPIO, edge ML</a:t>
                      </a:r>
                      <a:endParaRPr lang="en-PK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WiFi.h, HTTPClient.h</a:t>
                      </a:r>
                      <a:endParaRPr lang="en-PK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4518810"/>
                  </a:ext>
                </a:extLst>
              </a:tr>
              <a:tr h="8416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cap="all">
                          <a:effectLst/>
                        </a:rPr>
                        <a:t>Temperature Sensor</a:t>
                      </a:r>
                      <a:endParaRPr lang="en-PK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MAX30205</a:t>
                      </a:r>
                      <a:endParaRPr lang="en-PK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High precision skin temperature</a:t>
                      </a:r>
                      <a:endParaRPr lang="en-PK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ClosedCube_MAX30205</a:t>
                      </a:r>
                      <a:endParaRPr lang="en-PK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1709246"/>
                  </a:ext>
                </a:extLst>
              </a:tr>
              <a:tr h="8416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cap="all">
                          <a:effectLst/>
                        </a:rPr>
                        <a:t>Heart Rate &amp; SpO₂</a:t>
                      </a:r>
                      <a:endParaRPr lang="en-PK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MAX30102</a:t>
                      </a:r>
                      <a:endParaRPr lang="en-PK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Red/IR LED-based pulse and oxygen data</a:t>
                      </a:r>
                      <a:endParaRPr lang="en-PK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SparkFun MAX3010x</a:t>
                      </a:r>
                      <a:endParaRPr lang="en-PK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1341087"/>
                  </a:ext>
                </a:extLst>
              </a:tr>
              <a:tr h="8416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cap="all">
                          <a:effectLst/>
                        </a:rPr>
                        <a:t>Accelerometer</a:t>
                      </a:r>
                      <a:endParaRPr lang="en-PK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ADXL345</a:t>
                      </a:r>
                      <a:endParaRPr lang="en-PK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X, Y axis motion + free-fall detection</a:t>
                      </a:r>
                      <a:endParaRPr lang="en-PK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Adafruit_ADXL345_U</a:t>
                      </a:r>
                      <a:endParaRPr lang="en-PK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4134620"/>
                  </a:ext>
                </a:extLst>
              </a:tr>
              <a:tr h="8416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cap="all">
                          <a:effectLst/>
                        </a:rPr>
                        <a:t>Optional Sensor</a:t>
                      </a:r>
                      <a:endParaRPr lang="en-PK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DHT11/DHT22</a:t>
                      </a:r>
                      <a:endParaRPr lang="en-PK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Environmental sensing (training only)</a:t>
                      </a:r>
                      <a:endParaRPr lang="en-PK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 err="1">
                          <a:effectLst/>
                        </a:rPr>
                        <a:t>Adafruit_DHT</a:t>
                      </a:r>
                      <a:endParaRPr lang="en-PK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6188425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6A481945-03A7-9B61-FD2F-57209151B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7662" y="464163"/>
            <a:ext cx="5875070" cy="1897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PK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</a:rPr>
              <a:t>Hardware Components</a:t>
            </a:r>
          </a:p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PK" sz="3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</a:rPr>
              <a:t>List of components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PK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89826-A8C5-11C9-1B22-25D1079C4F56}"/>
              </a:ext>
            </a:extLst>
          </p:cNvPr>
          <p:cNvSpPr/>
          <p:nvPr/>
        </p:nvSpPr>
        <p:spPr>
          <a:xfrm>
            <a:off x="12694022" y="7671972"/>
            <a:ext cx="1818043" cy="471567"/>
          </a:xfrm>
          <a:prstGeom prst="rect">
            <a:avLst/>
          </a:prstGeom>
          <a:solidFill>
            <a:srgbClr val="0C0A33"/>
          </a:solidFill>
          <a:ln>
            <a:solidFill>
              <a:srgbClr val="0C0A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176336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B361B-07D3-93C2-FDA7-AE825163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9B3731-4C02-6816-9A36-D3FD47BAEF42}"/>
              </a:ext>
            </a:extLst>
          </p:cNvPr>
          <p:cNvSpPr txBox="1"/>
          <p:nvPr/>
        </p:nvSpPr>
        <p:spPr>
          <a:xfrm>
            <a:off x="5215689" y="517351"/>
            <a:ext cx="41990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</a:rPr>
              <a:t>Flow Diagram</a:t>
            </a:r>
            <a:endParaRPr lang="en-PK" sz="4400" b="1" dirty="0">
              <a:solidFill>
                <a:srgbClr val="FFFFFF"/>
              </a:solidFill>
              <a:latin typeface="Syne Bold" pitchFamily="34" charset="0"/>
              <a:ea typeface="Syne Bold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DBF4B0-2A14-E41C-0C44-A17B6D8B39D2}"/>
              </a:ext>
            </a:extLst>
          </p:cNvPr>
          <p:cNvSpPr/>
          <p:nvPr/>
        </p:nvSpPr>
        <p:spPr>
          <a:xfrm>
            <a:off x="12694022" y="7671972"/>
            <a:ext cx="1818043" cy="471567"/>
          </a:xfrm>
          <a:prstGeom prst="rect">
            <a:avLst/>
          </a:prstGeom>
          <a:solidFill>
            <a:srgbClr val="0C0A33"/>
          </a:solidFill>
          <a:ln>
            <a:solidFill>
              <a:srgbClr val="0C0A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003965-C143-85B8-4E9C-8237FE648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861" y="1286792"/>
            <a:ext cx="4444678" cy="66670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743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572</Words>
  <Application>Microsoft Office PowerPoint</Application>
  <PresentationFormat>Custom</PresentationFormat>
  <Paragraphs>117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Arimo</vt:lpstr>
      <vt:lpstr>Arial</vt:lpstr>
      <vt:lpstr>Syne Bold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22-NTU-CS-1350</cp:lastModifiedBy>
  <cp:revision>6</cp:revision>
  <dcterms:created xsi:type="dcterms:W3CDTF">2025-05-18T13:03:44Z</dcterms:created>
  <dcterms:modified xsi:type="dcterms:W3CDTF">2025-06-26T06:56:03Z</dcterms:modified>
</cp:coreProperties>
</file>